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3"/>
  </p:notesMasterIdLst>
  <p:sldIdLst>
    <p:sldId id="256" r:id="rId2"/>
  </p:sldIdLst>
  <p:sldSz cx="6858000" cy="9906000" type="A4"/>
  <p:notesSz cx="6797675" cy="9928225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1452" y="-20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600"/>
            <a:ext cx="4532000" cy="3723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65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475384" y="2641601"/>
            <a:ext cx="5915025" cy="6285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 rot="5400000">
            <a:off x="1449696" y="397858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2689"/>
            <a:ext cx="8394876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857250" y="1624321"/>
            <a:ext cx="51435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Calibri"/>
              <a:buNone/>
              <a:defRPr sz="337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3F3F3F"/>
              </a:buClr>
              <a:buSzPts val="1350"/>
              <a:buNone/>
              <a:defRPr sz="135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lvl="2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lvl="4" algn="ctr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lvl="5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lvl="6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lvl="7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lvl="8" algn="ctr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473500"/>
            <a:ext cx="5915025" cy="411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Calibri"/>
              <a:buNone/>
              <a:defRPr sz="3375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5760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3F3F3F"/>
              </a:buClr>
              <a:buSzPts val="1350"/>
              <a:buNone/>
              <a:defRPr sz="135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013"/>
              <a:buNone/>
              <a:defRPr sz="1013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58"/>
              </a:spcBef>
              <a:spcAft>
                <a:spcPts val="0"/>
              </a:spcAft>
              <a:buClr>
                <a:srgbClr val="888888"/>
              </a:buClr>
              <a:buSzPts val="788"/>
              <a:buNone/>
              <a:defRPr sz="788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5384" y="2641601"/>
            <a:ext cx="2914650" cy="6285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641601"/>
            <a:ext cx="2914650" cy="6285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>
  <p:cSld name="Jämförels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475384" y="2429340"/>
            <a:ext cx="2900363" cy="119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2"/>
          </p:nvPr>
        </p:nvSpPr>
        <p:spPr>
          <a:xfrm>
            <a:off x="475384" y="3622017"/>
            <a:ext cx="2900363" cy="5316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3"/>
          </p:nvPr>
        </p:nvSpPr>
        <p:spPr>
          <a:xfrm>
            <a:off x="3471863" y="2429340"/>
            <a:ext cx="2914651" cy="11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 b="1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None/>
              <a:defRPr sz="1013" b="1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4"/>
          </p:nvPr>
        </p:nvSpPr>
        <p:spPr>
          <a:xfrm>
            <a:off x="3471863" y="3622017"/>
            <a:ext cx="2914651" cy="5316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>
  <p:cSld name="Endast rubri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473202" y="660401"/>
            <a:ext cx="2211705" cy="231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2914650" y="1430867"/>
            <a:ext cx="3471863" cy="7044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1pPr>
            <a:lvl2pPr marL="914400" lvl="1" indent="-328612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Char char="●"/>
              <a:defRPr sz="1575"/>
            </a:lvl2pPr>
            <a:lvl3pPr marL="1371600" lvl="2" indent="-314325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  <a:defRPr sz="1350"/>
            </a:lvl3pPr>
            <a:lvl4pPr marL="1828800" lvl="3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4pPr>
            <a:lvl5pPr marL="2286000" lvl="4" indent="-300037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5pPr>
            <a:lvl6pPr marL="2743200" lvl="5" indent="-300037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6pPr>
            <a:lvl7pPr marL="3200400" lvl="6" indent="-300037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7pPr>
            <a:lvl8pPr marL="3657600" lvl="7" indent="-300037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8pPr>
            <a:lvl9pPr marL="4114800" lvl="8" indent="-300037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Char char="●"/>
              <a:defRPr sz="1125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2"/>
          </p:nvPr>
        </p:nvSpPr>
        <p:spPr>
          <a:xfrm>
            <a:off x="473202" y="2971799"/>
            <a:ext cx="2211705" cy="5503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5pPr>
            <a:lvl6pPr marL="2743200" lvl="5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6pPr>
            <a:lvl7pPr marL="3200400" lvl="6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7pPr>
            <a:lvl8pPr marL="3657600" lvl="7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8pPr>
            <a:lvl9pPr marL="4114800" lvl="8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473202" y="660400"/>
            <a:ext cx="2211705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2914650" y="1430867"/>
            <a:ext cx="3471863" cy="7044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575"/>
              <a:buFont typeface="Noto Sans Symbols"/>
              <a:buNone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73202" y="2971800"/>
            <a:ext cx="2211705" cy="5503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2pPr>
            <a:lvl3pPr marL="1371600" lvl="2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63"/>
              <a:buNone/>
              <a:defRPr sz="563"/>
            </a:lvl3pPr>
            <a:lvl4pPr marL="1828800" lvl="3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4pPr>
            <a:lvl5pPr marL="2286000" lvl="4" indent="-2286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5pPr>
            <a:lvl6pPr marL="2743200" lvl="5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6pPr>
            <a:lvl7pPr marL="3200400" lvl="6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7pPr>
            <a:lvl8pPr marL="3657600" lvl="7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8pPr>
            <a:lvl9pPr marL="4114800" lvl="8" indent="-228600" algn="l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>
                <a:schemeClr val="dk1"/>
              </a:buClr>
              <a:buSzPts val="506"/>
              <a:buNone/>
              <a:defRPr sz="506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 rot="5400000">
            <a:off x="290264" y="2826721"/>
            <a:ext cx="6285265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5384" y="528320"/>
            <a:ext cx="5915025" cy="191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75"/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5384" y="2641601"/>
            <a:ext cx="5915025" cy="6285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8612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003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Noto Sans Symbols"/>
              <a:buChar char="●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92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925" algn="l" rtl="0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925" algn="l" rtl="0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925" algn="l" rtl="0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925" algn="l" rtl="0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●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19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19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7359" y="9181395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9"/>
              <a:buFont typeface="Arial"/>
              <a:buNone/>
              <a:defRPr sz="61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yrelsen@svartbackensby.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461539" y="2534819"/>
            <a:ext cx="5378134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sv-SE" dirty="0" smtClean="0"/>
              <a:t>Städhelg  24-25 april 2021</a:t>
            </a:r>
            <a:endParaRPr dirty="0"/>
          </a:p>
        </p:txBody>
      </p:sp>
      <p:sp>
        <p:nvSpPr>
          <p:cNvPr id="83" name="Google Shape;83;p12"/>
          <p:cNvSpPr txBox="1"/>
          <p:nvPr/>
        </p:nvSpPr>
        <p:spPr>
          <a:xfrm>
            <a:off x="4573518" y="809066"/>
            <a:ext cx="2182882" cy="191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68580" marR="0" lvl="0" indent="-685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Mail:</a:t>
            </a:r>
            <a:b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8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styrelsen@svartbackensby.se</a:t>
            </a:r>
            <a:endParaRPr sz="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" marR="0" lvl="0" indent="-6858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Hemsida:</a:t>
            </a:r>
            <a:b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www.svartbackensby.se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" marR="0" lvl="0" indent="-6858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Facebook-grupp:</a:t>
            </a:r>
            <a:b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Svartbäckens By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" marR="0" lvl="0" indent="-6858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Char char=" "/>
            </a:pP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Kontoret &amp; brevlåda:</a:t>
            </a:r>
            <a:b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Svartbäckens By </a:t>
            </a:r>
            <a:r>
              <a:rPr lang="sv-SE" sz="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</a:p>
          <a:p>
            <a:pPr marL="68580" lvl="0" indent="-68580">
              <a:lnSpc>
                <a:spcPct val="90000"/>
              </a:lnSpc>
              <a:spcBef>
                <a:spcPts val="1050"/>
              </a:spcBef>
              <a:buClr>
                <a:schemeClr val="accent1"/>
              </a:buClr>
              <a:buSzPts val="800"/>
              <a:buFont typeface="Calibri"/>
              <a:buChar char=" "/>
            </a:pPr>
            <a: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Akuta lägen:</a:t>
            </a:r>
            <a:b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</a:br>
            <a: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Ann-Sofie Källman </a:t>
            </a:r>
            <a:r>
              <a:rPr lang="sv-SE" sz="800" dirty="0" err="1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tel</a:t>
            </a:r>
            <a: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070-359 79 01</a:t>
            </a:r>
            <a:b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</a:br>
            <a: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Anders Holmer </a:t>
            </a:r>
            <a:r>
              <a:rPr lang="sv-SE" sz="800" dirty="0" err="1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tel</a:t>
            </a:r>
            <a:r>
              <a:rPr lang="sv-SE" sz="8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sv-SE" sz="800" dirty="0">
                <a:solidFill>
                  <a:schemeClr val="dk1"/>
                </a:solidFill>
                <a:latin typeface="Calibri"/>
                <a:cs typeface="Calibri"/>
              </a:rPr>
              <a:t>076-050 45 71</a:t>
            </a:r>
            <a:endParaRPr lang="sv-SE" sz="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" marR="0" lvl="0" indent="-1778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Calibri"/>
              <a:buNone/>
            </a:pPr>
            <a:endParaRPr sz="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2"/>
          <p:cNvSpPr txBox="1"/>
          <p:nvPr/>
        </p:nvSpPr>
        <p:spPr>
          <a:xfrm>
            <a:off x="566795" y="3275939"/>
            <a:ext cx="2583811" cy="6014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Vårens städhel</a:t>
            </a:r>
            <a:r>
              <a:rPr lang="sv-SE" sz="1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Även denna vår påverkar Coronapandemin oss och vi fortsätter med städhelg där vi håller avstånd och korvgrillningen ställs in. 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0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Containrar</a:t>
            </a:r>
            <a:endParaRPr lang="sv-SE" sz="1000" b="1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Det kommer att finnas 4 containrar utplacerade i området. </a:t>
            </a: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Dessa är till för avfall från vår förening. Endast om det på söndagen finns plats kvar i containrar kan enskild medlems  avfall slängas där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.</a:t>
            </a:r>
            <a:endParaRPr lang="sv-SE" sz="10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OBS! 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Förbjudet att slänga </a:t>
            </a:r>
            <a:r>
              <a:rPr lang="sv-SE" sz="1000" dirty="0" err="1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elartiklar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kemikalier och annat avfall som är miljöfarligt och kräver speciell hantering. Om detta inte respekteras kommer föreningen få straffavgift på många tusentals kronor.</a:t>
            </a:r>
          </a:p>
          <a:p>
            <a:pPr lvl="0">
              <a:lnSpc>
                <a:spcPct val="110000"/>
              </a:lnSpc>
            </a:pPr>
            <a:endParaRPr lang="sv-SE" sz="1000" dirty="0" smtClean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r>
              <a:rPr lang="sv-SE" sz="1000" b="1" dirty="0" smtClean="0">
                <a:solidFill>
                  <a:schemeClr val="dk1"/>
                </a:solidFill>
                <a:latin typeface="Calibri"/>
                <a:cs typeface="Calibri"/>
              </a:rPr>
              <a:t>Jord och gräsfrön</a:t>
            </a:r>
            <a:endParaRPr lang="sv-SE" sz="1000" b="1" dirty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</a:rPr>
              <a:t>En mindre mängd jord kommer att finnas vid kontoret. Den ska användas till förbättringar av gräsytor tex. efter stubbfräsningen förra året, inget annat!</a:t>
            </a:r>
          </a:p>
          <a:p>
            <a:pPr lvl="0">
              <a:lnSpc>
                <a:spcPct val="110000"/>
              </a:lnSpc>
            </a:pP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</a:rPr>
              <a:t>Gräsfrön finns även det på kontoret.</a:t>
            </a:r>
          </a:p>
          <a:p>
            <a:pPr lvl="0">
              <a:lnSpc>
                <a:spcPct val="110000"/>
              </a:lnSpc>
            </a:pPr>
            <a:endParaRPr lang="sv-SE" sz="1000" dirty="0" smtClean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r>
              <a:rPr lang="sv-SE" sz="1000" b="1" dirty="0" smtClean="0">
                <a:solidFill>
                  <a:schemeClr val="dk1"/>
                </a:solidFill>
                <a:latin typeface="Calibri"/>
                <a:cs typeface="Calibri"/>
              </a:rPr>
              <a:t>Ingen traktor</a:t>
            </a:r>
            <a:endParaRPr lang="sv-SE" sz="1000" b="1" dirty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</a:rPr>
              <a:t>Då en omfattande översyn är under planering kommer vi  endast göra mindre arbeten som ej kräver traktor</a:t>
            </a:r>
            <a:r>
              <a:rPr lang="sv-SE" sz="1000" dirty="0" smtClean="0">
                <a:solidFill>
                  <a:schemeClr val="dk1"/>
                </a:solidFill>
                <a:latin typeface="Calibri"/>
                <a:cs typeface="Calibri"/>
              </a:rPr>
              <a:t>.</a:t>
            </a:r>
          </a:p>
          <a:p>
            <a:pPr lvl="0">
              <a:lnSpc>
                <a:spcPct val="110000"/>
              </a:lnSpc>
            </a:pPr>
            <a:endParaRPr lang="sv-SE" sz="1000" b="1" dirty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r>
              <a:rPr lang="sv-SE" sz="1000" b="1" dirty="0" smtClean="0">
                <a:solidFill>
                  <a:schemeClr val="dk1"/>
                </a:solidFill>
                <a:latin typeface="Calibri"/>
                <a:cs typeface="Calibri"/>
              </a:rPr>
              <a:t>Fartgupp</a:t>
            </a:r>
          </a:p>
          <a:p>
            <a:pPr lvl="0">
              <a:lnSpc>
                <a:spcPct val="110000"/>
              </a:lnSpc>
            </a:pPr>
            <a:r>
              <a:rPr lang="sv-SE" sz="1000" dirty="0">
                <a:solidFill>
                  <a:schemeClr val="dk1"/>
                </a:solidFill>
                <a:latin typeface="Calibri"/>
                <a:cs typeface="Calibri"/>
              </a:rPr>
              <a:t>I avvaktan på beslut om den proposition som styrelsen lagt till årsmötet 2021 angående </a:t>
            </a:r>
            <a:r>
              <a:rPr lang="sv-SE" sz="1000" dirty="0" err="1">
                <a:solidFill>
                  <a:schemeClr val="dk1"/>
                </a:solidFill>
                <a:latin typeface="Calibri"/>
                <a:cs typeface="Calibri"/>
              </a:rPr>
              <a:t>farthindernas</a:t>
            </a:r>
            <a:r>
              <a:rPr lang="sv-SE" sz="1000" dirty="0">
                <a:solidFill>
                  <a:schemeClr val="dk1"/>
                </a:solidFill>
                <a:latin typeface="Calibri"/>
                <a:cs typeface="Calibri"/>
              </a:rPr>
              <a:t> placering på gångvägarna tilldelas varje kvarter 4-6 farthinder. Hindren hämtas av kvartersombudet i gräsklipparförrådet lördagen den 24/4 </a:t>
            </a:r>
            <a:r>
              <a:rPr lang="sv-SE" sz="1000" dirty="0" err="1">
                <a:solidFill>
                  <a:schemeClr val="dk1"/>
                </a:solidFill>
                <a:latin typeface="Calibri"/>
                <a:cs typeface="Calibri"/>
              </a:rPr>
              <a:t>kl</a:t>
            </a:r>
            <a:r>
              <a:rPr lang="sv-SE" sz="1000" dirty="0">
                <a:solidFill>
                  <a:schemeClr val="dk1"/>
                </a:solidFill>
                <a:latin typeface="Calibri"/>
                <a:cs typeface="Calibri"/>
              </a:rPr>
              <a:t> 10-12. Utplacering görs sedan efter att finsopningen skett.</a:t>
            </a:r>
            <a:endParaRPr lang="sv-SE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endParaRPr lang="sv-SE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lvl="0">
              <a:lnSpc>
                <a:spcPct val="110000"/>
              </a:lnSpc>
            </a:pPr>
            <a:endParaRPr lang="sv-SE" sz="1000" dirty="0" smtClean="0">
              <a:solidFill>
                <a:schemeClr val="dk1"/>
              </a:solidFill>
              <a:latin typeface="Calibri"/>
              <a:cs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rupp 3"/>
          <p:cNvGrpSpPr/>
          <p:nvPr/>
        </p:nvGrpSpPr>
        <p:grpSpPr>
          <a:xfrm>
            <a:off x="3546282" y="3275939"/>
            <a:ext cx="3022050" cy="5430740"/>
            <a:chOff x="2743200" y="5446643"/>
            <a:chExt cx="3773419" cy="3983603"/>
          </a:xfrm>
        </p:grpSpPr>
        <p:sp>
          <p:nvSpPr>
            <p:cNvPr id="2" name="Tavelram 1"/>
            <p:cNvSpPr/>
            <p:nvPr/>
          </p:nvSpPr>
          <p:spPr>
            <a:xfrm>
              <a:off x="2743200" y="5446643"/>
              <a:ext cx="3773419" cy="3983603"/>
            </a:xfrm>
            <a:prstGeom prst="bevel">
              <a:avLst>
                <a:gd name="adj" fmla="val 373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5" name="Google Shape;85;p12"/>
            <p:cNvSpPr txBox="1"/>
            <p:nvPr/>
          </p:nvSpPr>
          <p:spPr>
            <a:xfrm>
              <a:off x="3080870" y="5572067"/>
              <a:ext cx="3242060" cy="3746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1050"/>
                </a:spcBef>
                <a:spcAft>
                  <a:spcPts val="0"/>
                </a:spcAft>
                <a:buNone/>
              </a:pPr>
              <a:r>
                <a:rPr lang="sv-SE" sz="1000" b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Följande behöver göras av oss medlemmar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Sopa/kratta ut grus efter snöröjningen till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gångvägarna. Finsopning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sker måndag 26 april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Måla planken mellan garage</a:t>
              </a:r>
              <a:r>
                <a:rPr lang="sv-SE" sz="1000" b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/>
              </a:r>
              <a:br>
                <a:rPr lang="sv-SE" sz="1000" b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Färg och penslar finns på kontoret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Rengöra g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arageportarna från alger och smuts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Sopa och städa inne i garagen</a:t>
              </a:r>
              <a:b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</a:b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Vi har garageregler, passa på att ordna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garagen</a:t>
              </a:r>
              <a:r>
                <a:rPr lang="sv-SE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s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å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att dessa följs.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Olja parkbänkar</a:t>
              </a:r>
              <a:b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</a:b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Olja och penslar finns på kontoret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Måla parkbänkarnas betongfundament (ej kv. 9-10)</a:t>
              </a:r>
              <a:b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</a:b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Färg och penslar finns på kontoret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Förbättra gräsmattor efter stubbfräsning och så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gräsfrön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.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ord 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och frön finns på kontoret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Rensa rabatter och kratta upp höstens löv</a:t>
              </a:r>
              <a:b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</a:b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Sopsäckar finns på kontoret. OBS! ingen traktor i år, alla säckar måste slängas i containern av oss medlemmar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.</a:t>
              </a:r>
            </a:p>
            <a:p>
              <a:pPr marL="171450" marR="0" lvl="0" indent="-171450" algn="l" rtl="0">
                <a:spcBef>
                  <a:spcPts val="105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Farthinder/gupp kommer att fördelas, 4-6 </a:t>
              </a:r>
              <a:r>
                <a:rPr lang="sv-SE" sz="1000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st</a:t>
              </a:r>
              <a:r>
                <a:rPr lang="sv-SE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> per kvarter, efter finsopningen</a:t>
              </a:r>
              <a:r>
                <a:rPr lang="sv-SE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  <a:t/>
              </a:r>
              <a:br>
                <a:rPr lang="sv-SE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</a:rPr>
              </a:b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" name="Google Shape;86;p12" descr="https://lh4.googleusercontent.com/B5MA5MuRyU0Llr4OHWzQPehQZ4WV_LvC3wRUkLe4TDdkyGCKSKD1VUKgc4rsoGdtmUZex3AaUy7ojXxJf3aV9OTHU4s3BqSuav9M8-L5tmSBbfkXzHTiwUnOVVGFBrOKbOFiJ3z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0550" y="184989"/>
            <a:ext cx="2457450" cy="61912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026" name="Picture 2" descr="Bosarps jär | Länsstyrelsen Skån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5" y="299506"/>
            <a:ext cx="2019765" cy="223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A4 (210 x 297 mm)</PresentationFormat>
  <Paragraphs>35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Calibri</vt:lpstr>
      <vt:lpstr>Noto Sans Symbols</vt:lpstr>
      <vt:lpstr>Arial</vt:lpstr>
      <vt:lpstr>HDOfficeLightV0</vt:lpstr>
      <vt:lpstr>Städhelg  24-25 april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Informationsbrev Mars 2021</dc:title>
  <dc:creator>Ann-Sofie Källman</dc:creator>
  <cp:lastModifiedBy>Ann-Sofie Källman</cp:lastModifiedBy>
  <cp:revision>15</cp:revision>
  <dcterms:modified xsi:type="dcterms:W3CDTF">2021-04-06T15:27:07Z</dcterms:modified>
</cp:coreProperties>
</file>